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2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Ingresos</c:v>
                </c:pt>
              </c:strCache>
            </c:strRef>
          </c:tx>
          <c:spPr>
            <a:ln w="38100" cap="flat">
              <a:solidFill>
                <a:srgbClr val="C81B24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C81B24"/>
              </a:solidFill>
              <a:ln w="9525" cap="flat">
                <a:solidFill>
                  <a:srgbClr val="C81B24"/>
                </a:solidFill>
                <a:prstDash val="solid"/>
                <a:round/>
              </a:ln>
              <a:effectLst/>
            </c:spPr>
          </c:marker>
          <c:cat>
            <c:strRef>
              <c:f>Sheet1!$A$2:$A$10</c:f>
              <c:strCache>
                <c:ptCount val="9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</c:v>
                </c:pt>
                <c:pt idx="1">
                  <c:v>1400000</c:v>
                </c:pt>
                <c:pt idx="2">
                  <c:v>2800000</c:v>
                </c:pt>
                <c:pt idx="3">
                  <c:v>4200000</c:v>
                </c:pt>
                <c:pt idx="4">
                  <c:v>5600000</c:v>
                </c:pt>
                <c:pt idx="5">
                  <c:v>7000000</c:v>
                </c:pt>
                <c:pt idx="6">
                  <c:v>8400000</c:v>
                </c:pt>
                <c:pt idx="7">
                  <c:v>9800000</c:v>
                </c:pt>
                <c:pt idx="8">
                  <c:v>11200000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C2-1644-A3CD-5C6EBC40D4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Costos totales</c:v>
                </c:pt>
              </c:strCache>
            </c:strRef>
          </c:tx>
          <c:spPr>
            <a:ln w="38100" cap="flat">
              <a:solidFill>
                <a:srgbClr val="666666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666666"/>
              </a:solidFill>
              <a:ln w="9525" cap="flat">
                <a:solidFill>
                  <a:srgbClr val="666666"/>
                </a:solidFill>
                <a:prstDash val="solid"/>
                <a:round/>
              </a:ln>
              <a:effectLst/>
            </c:spPr>
          </c:marker>
          <c:cat>
            <c:strRef>
              <c:f>Sheet1!$A$2:$A$10</c:f>
              <c:strCache>
                <c:ptCount val="9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2500000</c:v>
                </c:pt>
                <c:pt idx="1">
                  <c:v>3340000</c:v>
                </c:pt>
                <c:pt idx="2">
                  <c:v>4180000</c:v>
                </c:pt>
                <c:pt idx="3">
                  <c:v>5020000</c:v>
                </c:pt>
                <c:pt idx="4">
                  <c:v>5860000</c:v>
                </c:pt>
                <c:pt idx="5">
                  <c:v>6700000</c:v>
                </c:pt>
                <c:pt idx="6">
                  <c:v>7540000</c:v>
                </c:pt>
                <c:pt idx="7">
                  <c:v>8380000</c:v>
                </c:pt>
                <c:pt idx="8">
                  <c:v>9220000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C2-1644-A3CD-5C6EBC40D4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Bolsas vendidas al mes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DDDDD"/>
              </a:solidFill>
              <a:prstDash val="solid"/>
              <a:round/>
            </a:ln>
          </c:spPr>
        </c:majorGridlines>
        <c:numFmt formatCode="\$#,##0,,&quot;M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Utilidad mensual</c:v>
                </c:pt>
              </c:strCache>
            </c:strRef>
          </c:tx>
          <c:spPr>
            <a:solidFill>
              <a:srgbClr val="C81B24"/>
            </a:solidFill>
            <a:effectLst/>
          </c:spPr>
          <c:invertIfNegative val="0"/>
          <c:dLbls>
            <c:numFmt formatCode="\$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E1E23"/>
                    </a:solidFill>
                    <a:latin typeface="Arial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Pesimista (−20%)</c:v>
                </c:pt>
                <c:pt idx="1">
                  <c:v>Base (hoy)</c:v>
                </c:pt>
                <c:pt idx="2">
                  <c:v>Optimista (+20%)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-125863</c:v>
                </c:pt>
                <c:pt idx="1">
                  <c:v>546137</c:v>
                </c:pt>
                <c:pt idx="2">
                  <c:v>1218137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74-EA4F-925B-10DC9D026D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DDDDD"/>
              </a:solidFill>
              <a:prstDash val="solid"/>
              <a:round/>
            </a:ln>
          </c:spPr>
        </c:majorGridlines>
        <c:numFmt formatCode="\$#,##0,,&quot;M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48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64592"/>
          </a:xfrm>
          <a:prstGeom prst="rect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Text 1"/>
          <p:cNvSpPr/>
          <p:nvPr/>
        </p:nvSpPr>
        <p:spPr>
          <a:xfrm>
            <a:off x="685800" y="7315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5800" y="10972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Cámara de Comercio del Huila · Seccional Sur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85800" y="2103120"/>
            <a:ext cx="10515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6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números de tu negocio,</a:t>
            </a:r>
            <a:endParaRPr lang="en-US" sz="5400" dirty="0"/>
          </a:p>
          <a:p>
            <a:pPr marL="0" indent="0">
              <a:lnSpc>
                <a:spcPts val="6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claros.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85800" y="42976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—  4 horas prácticas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85800" y="489204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5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Costeo · Precio · Punto de equilibrio · Deuda · Inversión</a:t>
            </a:r>
            <a:endParaRPr lang="en-US" sz="15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5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tus números reales y herramientas de IA que ya tienes en el celular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6035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Pitalito · Acevedo · San Agustín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0424160" y="640080"/>
            <a:ext cx="1005840" cy="10058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5678" y="901598"/>
            <a:ext cx="482803" cy="4828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C81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2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02920" y="86868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 margen y mi precio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692640" y="502920"/>
            <a:ext cx="2011680" cy="777240"/>
          </a:xfrm>
          <a:prstGeom prst="roundRect">
            <a:avLst>
              <a:gd name="adj" fmla="val 14118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9692640" y="502920"/>
            <a:ext cx="2011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min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1965960"/>
            <a:ext cx="66751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Calcula tu margen en %: (precio − costo variable) ÷ precio × 100.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Ubícate: ¿rojo (&lt;20%), amarillo (20–35%) o verde (&gt;35%)?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Piensa en tus 3 competidores: ¿estás en la franja del mercado?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Escribe UNA cosa que te diferencia y que justificaría cobrar más.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Pregunta a Meta AI qué precios maneja tu sector.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52360" y="1965960"/>
            <a:ext cx="4251960" cy="374904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7680960" y="21488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PARA META AI (WhatsApp)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680960" y="2514600"/>
            <a:ext cx="38404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i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“Tengo un negocio de [tipo] en [municipio], Huila. Mi producto cuesta producirlo $[costo] y lo vendo a $[precio]. ¿Mi margen es competitivo para este sector? ¿Qué estrategias de diferenciación me recomiendas para poder sostener o subir mi precio?”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580644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celular: es el Ejercicio 2 de tu cuaderno de trabajo. Mismos pasos, a lápiz.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Ejercicio 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0" y="1920240"/>
            <a:ext cx="1188720" cy="11887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467" y="2229307"/>
            <a:ext cx="570586" cy="57058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3291840"/>
            <a:ext cx="121889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Pausa — 15 minutos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0" y="4206240"/>
            <a:ext cx="12188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 volver: ¿cuánto hay que vender para no perder?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 de equilibrio: la línea de flotación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737360"/>
            <a:ext cx="11201400" cy="1371600"/>
          </a:xfrm>
          <a:prstGeom prst="roundRect">
            <a:avLst>
              <a:gd name="adj" fmla="val 8000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Text 2"/>
          <p:cNvSpPr/>
          <p:nvPr/>
        </p:nvSpPr>
        <p:spPr>
          <a:xfrm>
            <a:off x="502920" y="1737360"/>
            <a:ext cx="11201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 de equilibrio  =  Gastos fijos del mes  ÷  Margen por unidad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3474720"/>
            <a:ext cx="11155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spcAft>
                <a:spcPts val="1000"/>
              </a:spcAft>
              <a:buNone/>
            </a:pPr>
            <a:r>
              <a:rPr lang="en-US" sz="17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debajo de esa cantidad de ventas, cada mes pierdes plata aunque 'se mueva' el negocio.</a:t>
            </a:r>
            <a:endParaRPr lang="en-US" sz="1700" dirty="0"/>
          </a:p>
          <a:p>
            <a:pPr marL="0" indent="0">
              <a:lnSpc>
                <a:spcPts val="2400"/>
              </a:lnSpc>
              <a:spcAft>
                <a:spcPts val="1000"/>
              </a:spcAft>
              <a:buNone/>
            </a:pPr>
            <a:r>
              <a:rPr lang="en-US" sz="17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encima, cada unidad adicional deja su margen completo como utilidad.</a:t>
            </a:r>
            <a:endParaRPr lang="en-US" sz="1700" dirty="0"/>
          </a:p>
          <a:p>
            <a:pPr marL="0" indent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el primer número que un banco, un socio o un programa de fortalecimiento te va a preguntar.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Café La Loma: 224 bolsas al mes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$2.500.000 de gastos fijos ÷ $11.200 de margen = 224 bolsas (unas 8 diarias).</a:t>
            </a:r>
            <a:endParaRPr lang="en-US" sz="15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02920" y="1783080"/>
          <a:ext cx="694944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783080"/>
            <a:ext cx="3931920" cy="4023360"/>
          </a:xfrm>
          <a:prstGeom prst="roundRect">
            <a:avLst>
              <a:gd name="adj" fmla="val 2791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6" name="Text 3"/>
          <p:cNvSpPr/>
          <p:nvPr/>
        </p:nvSpPr>
        <p:spPr>
          <a:xfrm>
            <a:off x="8092440" y="2103120"/>
            <a:ext cx="32918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Donde las líneas se cruzan (≈224), el negocio deja de perder.</a:t>
            </a:r>
            <a:endParaRPr lang="en-US" sz="1400" dirty="0"/>
          </a:p>
          <a:p>
            <a:pPr marL="0" indent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Doña Marta vende 300: está 34% por encima.</a:t>
            </a:r>
            <a:endParaRPr lang="en-US" sz="1400" dirty="0"/>
          </a:p>
          <a:p>
            <a:pPr marL="0" indent="0">
              <a:lnSpc>
                <a:spcPts val="1900"/>
              </a:lnSpc>
              <a:spcAft>
                <a:spcPts val="200"/>
              </a:spcAft>
              <a:buNone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 utilidad del mes:</a:t>
            </a:r>
            <a:endParaRPr lang="en-US" sz="1400" dirty="0"/>
          </a:p>
          <a:p>
            <a:pPr marL="0" indent="0">
              <a:lnSpc>
                <a:spcPts val="1900"/>
              </a:lnSpc>
              <a:spcAft>
                <a:spcPts val="800"/>
              </a:spcAft>
              <a:buNone/>
            </a:pPr>
            <a:r>
              <a:rPr lang="en-US" sz="30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$860.000</a:t>
            </a:r>
            <a:endParaRPr lang="en-US" sz="1400" dirty="0"/>
          </a:p>
          <a:p>
            <a:pPr marL="0" indent="0">
              <a:lnSpc>
                <a:spcPts val="190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(300 × $11.200) − $2.500.000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C81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3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02920" y="86868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 punto de equilibrio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692640" y="502920"/>
            <a:ext cx="2011680" cy="777240"/>
          </a:xfrm>
          <a:prstGeom prst="roundRect">
            <a:avLst>
              <a:gd name="adj" fmla="val 14118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9692640" y="502920"/>
            <a:ext cx="2011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min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1965960"/>
            <a:ext cx="66751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Suma tus gastos fijos del mes (¡incluye tu sueldo!).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Divide entre tu margen por unidad del Ejercicio 1.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Divide entre 26 días: esas son tus ventas diarias de supervivencia.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Compara con lo que vendes hoy: ¿estás por encima o por debajo?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En el Laboratorio Financiero (rutadelemprendimiento.site/finanzas.php) mete estos números con tu cédula: te lo calcula y te lo guarda.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52360" y="1965960"/>
            <a:ext cx="4251960" cy="374904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7680960" y="21488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PARA META AI (WhatsApp)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680960" y="2514600"/>
            <a:ext cx="38404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i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“Mis gastos fijos son $[valor] al mes y mi margen por unidad es $[valor]. ¿Cuál es mi punto de equilibrio en unidades y en pesos? Hoy vendo [unidades] al mes: dime qué tan lejos o cerca estoy y qué hago primero para mejorar.”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580644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celular: es el Ejercicio 3 de tu cuaderno de trabajo. Mismos pasos, a lápiz.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Ejercicio 3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deuda: herramienta o trampa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E8F5E9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868680" y="2011680"/>
            <a:ext cx="731520" cy="7315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" y="2201875"/>
            <a:ext cx="351130" cy="35113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83080" y="21031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HERRAMIENTA cuando…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68680" y="2880360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plata entra a PRODUCIR: máquina, inventario que rota, capacidad.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cuota cabe holgada en tu utilidad mensual.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tasa es formal y está dentro de los topes legales.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Sabes exactamente cuánto pagarás en total.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21792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FDECEA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6583680" y="2011680"/>
            <a:ext cx="731520" cy="7315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875" y="2201875"/>
            <a:ext cx="351130" cy="35113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498080" y="21031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TRAMPA cuando…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6583680" y="2880360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Tapa huecos de gastos o paga otra deuda.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cuota se lleva más de la mitad de tu utilidad.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'gota a gota': típicamente 200% a 700% anual. Ningún negocio normal resiste eso.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sabes cuánto terminarás pagando.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máximo que te pueden cobrar (agosto 2026)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Tasa de usura certificada por la Superfinanciera. Cambia CADA MES: verifícala antes de firmar.</a:t>
            </a:r>
            <a:endParaRPr lang="en-US" sz="15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874520"/>
          <a:ext cx="7498080" cy="914400"/>
        </p:xfrm>
        <a:graphic>
          <a:graphicData uri="http://schemas.openxmlformats.org/drawingml/2006/table">
            <a:tbl>
              <a:tblPr/>
              <a:tblGrid>
                <a:gridCol w="5212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Modalidad de crédito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B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Tasa máxima legal (EA)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Consumo y ordinario (tarjetas, libre destino)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400" b="1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29,66%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Productivo rural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400" b="1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33,56%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Productivo urbano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400" b="1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59,67%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Popular productivo rural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400" b="1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68,55%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C81B24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'Gota a gota' — ILEGAL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400" b="1" dirty="0">
                          <a:solidFill>
                            <a:srgbClr val="C81B24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cobra 200%–700%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8366760" y="1874520"/>
            <a:ext cx="3337560" cy="3383280"/>
          </a:xfrm>
          <a:prstGeom prst="roundRect">
            <a:avLst>
              <a:gd name="adj" fmla="val 3288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6" name="Text 3"/>
          <p:cNvSpPr/>
          <p:nvPr/>
        </p:nvSpPr>
        <p:spPr>
          <a:xfrm>
            <a:off x="8641080" y="2194560"/>
            <a:ext cx="27889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te cobran por encima de la usura de tu modalidad:</a:t>
            </a:r>
            <a:endParaRPr lang="en-US" sz="1400" dirty="0"/>
          </a:p>
          <a:p>
            <a:pPr marL="0" indent="0">
              <a:lnSpc>
                <a:spcPts val="1900"/>
              </a:lnSpc>
              <a:spcAft>
                <a:spcPts val="1000"/>
              </a:spcAft>
              <a:buNone/>
            </a:pPr>
            <a:r>
              <a:rPr lang="en-US" sz="24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ilegal.</a:t>
            </a:r>
            <a:endParaRPr lang="en-US" sz="1400" dirty="0"/>
          </a:p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de firmar, pregunta SIEMPRE la tasa efectiva anual y el total a pagar.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02920" y="562356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Fuente: Superintendencia Financiera de Colombia, certificación vigente 1–31 de agosto de 2026.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Doña Marta pide $8.000.000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 meses · 2% mensual (≈26,8% EA — dentro del tope legal)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828800"/>
            <a:ext cx="2697480" cy="1645920"/>
          </a:xfrm>
          <a:prstGeom prst="roundRect">
            <a:avLst>
              <a:gd name="adj" fmla="val 5556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640080" y="205740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$313.863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cuota mensual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337560" y="1828800"/>
            <a:ext cx="2697480" cy="1645920"/>
          </a:xfrm>
          <a:prstGeom prst="roundRect">
            <a:avLst>
              <a:gd name="adj" fmla="val 5556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3474720" y="205740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$11.299.062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3474720" y="269748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que pagará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172200" y="1828800"/>
            <a:ext cx="2697480" cy="1645920"/>
          </a:xfrm>
          <a:prstGeom prst="roundRect">
            <a:avLst>
              <a:gd name="adj" fmla="val 5556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Text 9"/>
          <p:cNvSpPr/>
          <p:nvPr/>
        </p:nvSpPr>
        <p:spPr>
          <a:xfrm>
            <a:off x="6309360" y="205740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$3.299.062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309360" y="269748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 intereses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006840" y="1828800"/>
            <a:ext cx="2697480" cy="1645920"/>
          </a:xfrm>
          <a:prstGeom prst="roundRect">
            <a:avLst>
              <a:gd name="adj" fmla="val 5556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4" name="Text 12"/>
          <p:cNvSpPr/>
          <p:nvPr/>
        </p:nvSpPr>
        <p:spPr>
          <a:xfrm>
            <a:off x="9144000" y="205740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36%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144000" y="269748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su utilidad se va en la cuota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02920" y="3840480"/>
            <a:ext cx="11201400" cy="1737360"/>
          </a:xfrm>
          <a:prstGeom prst="roundRect">
            <a:avLst>
              <a:gd name="adj" fmla="val 6316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7" name="Text 15"/>
          <p:cNvSpPr/>
          <p:nvPr/>
        </p:nvSpPr>
        <p:spPr>
          <a:xfrm>
            <a:off x="914400" y="4069080"/>
            <a:ext cx="10424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spcAft>
                <a:spcPts val="80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Regla práctica:  la cuota no debería superar el 30–50% de tu utilidad mensual.</a:t>
            </a:r>
            <a:endParaRPr lang="en-US" sz="2000" dirty="0"/>
          </a:p>
          <a:p>
            <a:pPr marL="0" indent="0">
              <a:lnSpc>
                <a:spcPts val="2400"/>
              </a:lnSpc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36% es manejable, pero para vigilar: un mes malo de ventas y doña Marta queda apretada.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C81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4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02920" y="86868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¿Aguanto esta deuda?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692640" y="502920"/>
            <a:ext cx="2011680" cy="777240"/>
          </a:xfrm>
          <a:prstGeom prst="roundRect">
            <a:avLst>
              <a:gd name="adj" fmla="val 14118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9692640" y="502920"/>
            <a:ext cx="2011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min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1965960"/>
            <a:ext cx="66751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Piensa en el crédito que tienes o el que piensas pedir: monto, plazo, tasa mensual.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Pídele a Meta AI la cuota (o mírala en el Laboratorio Financiero).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Divide la cuota entre tu utilidad mensual: ¿qué % se lleva?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Pregúntate: ¿esta plata entra a PRODUCIR o a tapar un hueco?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Si el % supera el 50% o la respuesta es 'tapar hueco': hoy la decisión es NO.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52360" y="1965960"/>
            <a:ext cx="4251960" cy="374904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7680960" y="21488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PARA META AI (WhatsApp)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680960" y="2514600"/>
            <a:ext cx="38404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i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“Quiero un crédito de $[monto] a [meses] meses con tasa de [X]% mensual. Calcula la cuota mensual, el total que pagaré y los intereses. Mi utilidad mensual es $[valor]: dime si esa cuota es sana para mi negocio y compárala con la tasa de usura vigente en Colombia.”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580644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celular: es el Ejercicio 4 de tu cuaderno de trabajo. Mismos pasos, a lápiz.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Ejercicio 4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Invertir con cabeza: los tres bolsillos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Olvidar uno es la causa clásica del negocio que se queda sin caja a los dos meses.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783080"/>
            <a:ext cx="3611880" cy="3566160"/>
          </a:xfrm>
          <a:prstGeom prst="roundRect">
            <a:avLst>
              <a:gd name="adj" fmla="val 3077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Shape 3"/>
          <p:cNvSpPr/>
          <p:nvPr/>
        </p:nvSpPr>
        <p:spPr>
          <a:xfrm>
            <a:off x="82296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042" y="230520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0175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Inversión fija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520440"/>
            <a:ext cx="301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Máquinas, equipos, muebles, adecuaciones.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47091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Café La Loma: $8.500.000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297680" y="1783080"/>
            <a:ext cx="3611880" cy="3566160"/>
          </a:xfrm>
          <a:prstGeom prst="roundRect">
            <a:avLst>
              <a:gd name="adj" fmla="val 3077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461772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802" y="2305202"/>
            <a:ext cx="373075" cy="37307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17720" y="30175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Gastos diferidos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4617720" y="3520440"/>
            <a:ext cx="301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Registro mercantil, licencias, INVIMA, publicidad de apertura.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4617720" y="47091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Café La Loma: $1.500.000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8092440" y="1783080"/>
            <a:ext cx="3611880" cy="3566160"/>
          </a:xfrm>
          <a:prstGeom prst="roundRect">
            <a:avLst>
              <a:gd name="adj" fmla="val 3077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7" name="Shape 13"/>
          <p:cNvSpPr/>
          <p:nvPr/>
        </p:nvSpPr>
        <p:spPr>
          <a:xfrm>
            <a:off x="841248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4562" y="2305202"/>
            <a:ext cx="373075" cy="37307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412480" y="30175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de trabajo</a:t>
            </a:r>
            <a:endParaRPr lang="en-US" sz="1800" dirty="0"/>
          </a:p>
        </p:txBody>
      </p:sp>
      <p:sp>
        <p:nvSpPr>
          <p:cNvPr id="20" name="Text 15"/>
          <p:cNvSpPr/>
          <p:nvPr/>
        </p:nvSpPr>
        <p:spPr>
          <a:xfrm>
            <a:off x="8412480" y="3520440"/>
            <a:ext cx="301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Inventario inicial + caja para aguantar 1–2 meses mientras arranca.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8412480" y="47091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Café La Loma: $2.000.000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562356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Inversión total de doña Marta: $12.000.000  →  la recupera en ≈14 meses ($12.000.000 ÷ $860.000 de utilidad).</a:t>
            </a:r>
            <a:endParaRPr lang="en-US" sz="1500" dirty="0"/>
          </a:p>
        </p:txBody>
      </p:sp>
      <p:sp>
        <p:nvSpPr>
          <p:cNvPr id="23" name="Text 18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próximas 4 horas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se hace hoy, con tu negocio. Nada queda en teoría.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502920" y="160020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8:00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737360" y="160020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Doña Marta y su café   </a:t>
            </a: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caso que nos acompaña toda la mañana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2920" y="2176272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8:20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737360" y="2176272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Costear de verdad   </a:t>
            </a: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Costo variable, gasto fijo y el error #1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2752344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9:10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737360" y="2752344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Margen y precio   </a:t>
            </a: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qué el precio nunca se pone 'al ojo'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02920" y="3328416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9:50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737360" y="3328416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Pausa   </a:t>
            </a: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minutos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2920" y="3904488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10:05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737360" y="3904488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 de equilibrio   </a:t>
            </a: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¿Cuánto vender para no perder?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02920" y="448056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10:45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737360" y="448056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deuda   </a:t>
            </a: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Herramienta o trampa: tasas, usura y capacidad de pago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02920" y="5056632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11:20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737360" y="5056632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Invertir con cabeza   </a:t>
            </a: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Inversión fija, diferidos, capital de trabajo y tu modelo completo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2920" y="5632704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11:45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737360" y="5632704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tablero   </a:t>
            </a: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Compromisos de la semana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Capacidad instalada: antes de comprar otra máquina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645920"/>
            <a:ext cx="4572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502920" y="356616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su capacidad usa doña Marta:</a:t>
            </a: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tostadora produce 600 bolsas/mes</a:t>
            </a: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ella vende 300.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852160" y="1783080"/>
            <a:ext cx="585216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spcAft>
                <a:spcPts val="1200"/>
              </a:spcAft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pregunta correcta no es '¿qué máquina compro?'</a:t>
            </a:r>
            <a:endParaRPr lang="en-US" sz="15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del 50% en uso → tu problema es de VENTAS, no de equipos. Llena la capacidad que ya pagaste.</a:t>
            </a:r>
            <a:endParaRPr lang="en-US" sz="15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Más del 90% en uso → estás al tope: ahí sí, invertir en capacidad tiene sentido.</a:t>
            </a:r>
            <a:endParaRPr lang="en-US" sz="15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5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Laboratorio Financiero te calcula este porcentaje con tus números.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E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modelo financiero completo, en el celular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02920" y="12344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rutadelemprendimiento.site/finanzas.php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85800" y="2011680"/>
            <a:ext cx="640080" cy="64008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21" y="2178101"/>
            <a:ext cx="307238" cy="30723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9659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Entras con tu cédula   </a:t>
            </a:r>
            <a:r>
              <a:rPr lang="en-US" sz="1450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mismo número del diagnóstico. Tu modelo queda guardado: puedes volver y actualizarlo cuando quieras.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85800" y="2999232"/>
            <a:ext cx="640080" cy="64008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221" y="3165653"/>
            <a:ext cx="307238" cy="3072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00200" y="2953512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Calcula todo tu modelo   </a:t>
            </a:r>
            <a:r>
              <a:rPr lang="en-US" sz="1450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Margen, punto de equilibrio, cuota del crédito, VAN, TIR, meses de recuperación y uso de tu capacidad.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685800" y="3986784"/>
            <a:ext cx="640080" cy="64008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221" y="4153205"/>
            <a:ext cx="307238" cy="30723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600200" y="3941064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muestra escenarios   </a:t>
            </a:r>
            <a:r>
              <a:rPr lang="en-US" sz="1450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¿Y si vendo 20% menos? ¿Y si vendo 20% más? Lo ves antes de que pase.</a:t>
            </a:r>
            <a:endParaRPr lang="en-US" sz="1450" dirty="0"/>
          </a:p>
        </p:txBody>
      </p:sp>
      <p:sp>
        <p:nvSpPr>
          <p:cNvPr id="13" name="Shape 8"/>
          <p:cNvSpPr/>
          <p:nvPr/>
        </p:nvSpPr>
        <p:spPr>
          <a:xfrm>
            <a:off x="685800" y="4974336"/>
            <a:ext cx="640080" cy="64008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221" y="5140757"/>
            <a:ext cx="307238" cy="30723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600200" y="4928616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asesora y lo descargas   </a:t>
            </a:r>
            <a:r>
              <a:rPr lang="en-US" sz="1450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dice en lenguaje claro qué está bien y qué corregir, y descargas tu modelo en PDF.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502920" y="59893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Demostración en vivo — sigan los pasos en su celular.</a:t>
            </a:r>
            <a:endParaRPr lang="en-US" sz="1400" dirty="0"/>
          </a:p>
        </p:txBody>
      </p:sp>
      <p:sp>
        <p:nvSpPr>
          <p:cNvPr id="17" name="Text 11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8" name="Text 12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C81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5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02920" y="86868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 modelo financiero completo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692640" y="502920"/>
            <a:ext cx="2011680" cy="777240"/>
          </a:xfrm>
          <a:prstGeom prst="roundRect">
            <a:avLst>
              <a:gd name="adj" fmla="val 14118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9692640" y="502920"/>
            <a:ext cx="2011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min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1965960"/>
            <a:ext cx="66751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Entra a rutadelemprendimiento.site/finanzas.php con tu cédula.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Registra tus productos, gastos fijos, inversión y crédito (los mismos de los ejercicios de hoy).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Toca 'Calcular': revisa qué te dice el asesor en 'Lo que dicen tus números'.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Mira el escenario pesimista: si vendieras 20% menos, ¿sigues ganando?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Descarga tu modelo en PDF. Ese documento es tu punto de partida para cualquier crédito o programa.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52360" y="1965960"/>
            <a:ext cx="4251960" cy="374904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7680960" y="21488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PARA META AI (WhatsApp)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680960" y="2514600"/>
            <a:ext cx="38404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i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“Voy a invertir $[fija] en equipos, $[diferidos] en registros y licencias y $[capital] en capital de trabajo. Mi utilidad mensual es $[valor]. Calcula en cuántos meses recupero la inversión y el VAN a 36 meses con tasa de oportunidad del 15% anual, y dime si la inversión se justifica.”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580644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celular: es el Ejercicio 5 de tu cuaderno de trabajo. Mismos pasos, a lápiz.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Ejercicio 5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estrés-test de Café La Loma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Utilidad mensual después de la cuota del crédito, en tres escenarios de ventas.</a:t>
            </a:r>
            <a:endParaRPr lang="en-US" sz="15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02920" y="1783080"/>
          <a:ext cx="694944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783080"/>
            <a:ext cx="3931920" cy="4023360"/>
          </a:xfrm>
          <a:prstGeom prst="roundRect">
            <a:avLst>
              <a:gd name="adj" fmla="val 2791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6" name="Text 3"/>
          <p:cNvSpPr/>
          <p:nvPr/>
        </p:nvSpPr>
        <p:spPr>
          <a:xfrm>
            <a:off x="8092440" y="2103120"/>
            <a:ext cx="32918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 gana. Pero un −20% en ventas la pone en pérdida.</a:t>
            </a:r>
            <a:endParaRPr lang="en-US" sz="1400" dirty="0"/>
          </a:p>
          <a:p>
            <a:pPr marL="0" indent="0">
              <a:lnSpc>
                <a:spcPts val="1900"/>
              </a:lnSpc>
              <a:spcAft>
                <a:spcPts val="600"/>
              </a:spcAft>
              <a:buNone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 tarea (y la tuya si estás igual):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subir margen (renegociar insumos o ajustar precio)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bajar gastos fijos</a:t>
            </a:r>
            <a:endParaRPr lang="en-US" sz="1400" dirty="0"/>
          </a:p>
          <a:p>
            <a:pPr marL="342900" indent="-342900">
              <a:lnSpc>
                <a:spcPts val="1900"/>
              </a:lnSpc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cargar más cuotas hasta tener colchón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hábitos que valen más que cualquier fórmula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868680" y="2011680"/>
            <a:ext cx="731520" cy="7315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" y="2201875"/>
            <a:ext cx="351130" cy="35113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83080" y="21031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 las platas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68680" y="288036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cuenta (o un sobre) para el negocio, otra para la casa.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Asígnate un sueldo fijo y respétalo: es tu gasto fijo #1.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lo que sacas 'prestado' de la caja, anótalo. La caja no miente: la memoria sí.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21792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6583680" y="2011680"/>
            <a:ext cx="731520" cy="7315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875" y="2201875"/>
            <a:ext cx="351130" cy="35113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498080" y="21031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 para el crédito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6583680" y="288036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Anota ventas y gastos todos los días, aunque sea en un cuaderno.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Tres meses de registros ordenados = la puerta al microcrédito formal.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banco no le presta al que 'le va bien': le presta al que lo puede demostrar.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registrar, ya tienes herramientas gratis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entregamos la Planilla de Ingresos y Egresos impresa. Y si prefieres el celular: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783080"/>
            <a:ext cx="3611880" cy="3749040"/>
          </a:xfrm>
          <a:prstGeom prst="roundRect">
            <a:avLst>
              <a:gd name="adj" fmla="val 3038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Shape 3"/>
          <p:cNvSpPr/>
          <p:nvPr/>
        </p:nvSpPr>
        <p:spPr>
          <a:xfrm>
            <a:off x="82296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042" y="230520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0632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Treinta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611880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colombiana: registra ventas, gastos, inventario y deudas de clientes, con reportes automáticos. Gratis para empezar; funciones avanzadas de pago.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297680" y="1783080"/>
            <a:ext cx="3611880" cy="3749040"/>
          </a:xfrm>
          <a:prstGeom prst="roundRect">
            <a:avLst>
              <a:gd name="adj" fmla="val 3038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461772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802" y="2305202"/>
            <a:ext cx="373075" cy="37307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17720" y="30632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Nequi / Daviplata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4617720" y="3611880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Cuentas 100% gratuitas. Abre una SOLO para el negocio: separas la plata sin trámites y el historial de movimientos es tu evidencia de ventas ante un banco.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092440" y="1783080"/>
            <a:ext cx="3611880" cy="3749040"/>
          </a:xfrm>
          <a:prstGeom prst="roundRect">
            <a:avLst>
              <a:gd name="adj" fmla="val 3038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5" name="Shape 11"/>
          <p:cNvSpPr/>
          <p:nvPr/>
        </p:nvSpPr>
        <p:spPr>
          <a:xfrm>
            <a:off x="841248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4562" y="2305202"/>
            <a:ext cx="373075" cy="3730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12480" y="30632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planilla en papel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8412480" y="3611880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Fotocópiala cada mes. 2 minutos al día. La app no reemplaza el hábito: lo que abre el crédito son 3 meses seguidos de registro.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502920" y="576072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para la casa: 7 días seguidos anotando TODO. Lo revisamos en la próxima sesión.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tablero: los 5 números que ya son tuyos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Llénalo en la última página del cuaderno. Es tu foto de hoy.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755648"/>
            <a:ext cx="502920" cy="5029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502920" y="17556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34440" y="1737360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Margen de contribución (%)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414016"/>
            <a:ext cx="502920" cy="5029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502920" y="24140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34440" y="2395728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 de equilibrio (unidades/mes)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2920" y="3072384"/>
            <a:ext cx="502920" cy="5029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Text 9"/>
          <p:cNvSpPr/>
          <p:nvPr/>
        </p:nvSpPr>
        <p:spPr>
          <a:xfrm>
            <a:off x="502920" y="30723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3054096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Utilidad mensual ($)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02920" y="3730752"/>
            <a:ext cx="502920" cy="5029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4" name="Text 12"/>
          <p:cNvSpPr/>
          <p:nvPr/>
        </p:nvSpPr>
        <p:spPr>
          <a:xfrm>
            <a:off x="502920" y="37307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234440" y="3712464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 de utilidad que se lleva tu deuda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02920" y="4389120"/>
            <a:ext cx="502920" cy="5029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7" name="Text 15"/>
          <p:cNvSpPr/>
          <p:nvPr/>
        </p:nvSpPr>
        <p:spPr>
          <a:xfrm>
            <a:off x="502920" y="43891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34440" y="4370832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Meses para recuperar tu inversión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589520" y="1737360"/>
            <a:ext cx="4114800" cy="3291840"/>
          </a:xfrm>
          <a:prstGeom prst="roundRect">
            <a:avLst>
              <a:gd name="adj" fmla="val 3333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0" name="Text 18"/>
          <p:cNvSpPr/>
          <p:nvPr/>
        </p:nvSpPr>
        <p:spPr>
          <a:xfrm>
            <a:off x="7863840" y="196596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Compromiso de la semana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863840" y="2514600"/>
            <a:ext cx="3566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Completar mi modelo en el Laboratorio Financiero.</a:t>
            </a:r>
            <a:endParaRPr lang="en-US" sz="1350" dirty="0"/>
          </a:p>
          <a:p>
            <a:pPr marL="0" indent="0">
              <a:lnSpc>
                <a:spcPts val="18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Registrar ventas y gastos todos los días.</a:t>
            </a:r>
            <a:endParaRPr lang="en-US" sz="135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Traer una duda financiera real a la próxima sesión.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E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64592"/>
          </a:xfrm>
          <a:prstGeom prst="rect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Text 1"/>
          <p:cNvSpPr/>
          <p:nvPr/>
        </p:nvSpPr>
        <p:spPr>
          <a:xfrm>
            <a:off x="685800" y="146304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negocio tiene ruta.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685800" y="2423160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Nosotros la recorremos contigo.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3566160"/>
            <a:ext cx="10789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Laboratorio Financiero:  rutadelemprendimiento.site/finanzas.php</a:t>
            </a:r>
            <a:endParaRPr lang="en-US" sz="1600" dirty="0"/>
          </a:p>
          <a:p>
            <a:pPr marL="0" indent="0">
              <a:lnSpc>
                <a:spcPts val="24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Próxima sesión — Módulo 3: Marketing, redes sociales y comercio electrónico (virtual)</a:t>
            </a:r>
            <a:endParaRPr lang="en-US" sz="1600" dirty="0"/>
          </a:p>
          <a:p>
            <a:pPr marL="0" indent="0">
              <a:lnSpc>
                <a:spcPts val="2400"/>
              </a:lnSpc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Únete al grupo de WhatsApp de tu municipio: el facilitador comparte el enlace ahora.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54864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Jorge Eider Caicedo Pastrana · 322 789 6165 · Cámara de Comercio del Huila — Seccional Sur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Doña Marta vende esto cada mes: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554480"/>
            <a:ext cx="11155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$8.400.000</a:t>
            </a:r>
            <a:endParaRPr lang="en-US" sz="8800" dirty="0"/>
          </a:p>
        </p:txBody>
      </p:sp>
      <p:sp>
        <p:nvSpPr>
          <p:cNvPr id="4" name="Text 2"/>
          <p:cNvSpPr/>
          <p:nvPr/>
        </p:nvSpPr>
        <p:spPr>
          <a:xfrm>
            <a:off x="502920" y="32004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 bolsas de café tostado de 500 g, a $28.000 cada una, en Pitalito.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02920" y="40233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¿Es un buen negocio?  ¿Cuánto le queda a ella?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02920" y="48463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 final de la mañana vas a poder responder esa pregunta sobre TU negocio,</a:t>
            </a:r>
            <a:endParaRPr lang="en-US" sz="16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números, no con sensaciones.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 trabajas con tres herramientas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Todas gratis. Ninguna requiere instalar nada nuevo.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783080"/>
            <a:ext cx="3611880" cy="3931920"/>
          </a:xfrm>
          <a:prstGeom prst="roundRect">
            <a:avLst>
              <a:gd name="adj" fmla="val 3038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Shape 3"/>
          <p:cNvSpPr/>
          <p:nvPr/>
        </p:nvSpPr>
        <p:spPr>
          <a:xfrm>
            <a:off x="82296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042" y="230520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0632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Cuaderno de trabajo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703320"/>
            <a:ext cx="3017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Impreso, es tuyo. Todos los ejercicios se pueden hacer a lápiz. Si no tienes celular, es tu herramienta principal.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297680" y="1783080"/>
            <a:ext cx="3611880" cy="3931920"/>
          </a:xfrm>
          <a:prstGeom prst="roundRect">
            <a:avLst>
              <a:gd name="adj" fmla="val 3038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461772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802" y="2305202"/>
            <a:ext cx="373075" cy="37307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17720" y="30632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Laboratorio Financiero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4617720" y="3703320"/>
            <a:ext cx="3017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rutadelemprendimiento.site/finanzas.php — entra con tu cédula, mete tus números y calcula todo tu modelo: equilibrio, VAN, escenarios. Queda guardado.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092440" y="1783080"/>
            <a:ext cx="3611880" cy="3931920"/>
          </a:xfrm>
          <a:prstGeom prst="roundRect">
            <a:avLst>
              <a:gd name="adj" fmla="val 3038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5" name="Shape 11"/>
          <p:cNvSpPr/>
          <p:nvPr/>
        </p:nvSpPr>
        <p:spPr>
          <a:xfrm>
            <a:off x="8412480" y="2103120"/>
            <a:ext cx="777240" cy="77724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4562" y="2305202"/>
            <a:ext cx="373075" cy="3730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12480" y="30632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AI en WhatsApp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8412480" y="3703320"/>
            <a:ext cx="3017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asesor de bolsillo. En cada ejercicio te damos el mensaje exacto para enviarle con tus números reales.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tipos de plata salen de tu negocio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Confundirlos es la razón #1 del 'vendo harto pero no me queda nada'.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Shape 3"/>
          <p:cNvSpPr/>
          <p:nvPr/>
        </p:nvSpPr>
        <p:spPr>
          <a:xfrm>
            <a:off x="868680" y="2011680"/>
            <a:ext cx="731520" cy="7315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" y="2201875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10312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COSTO VARIABLE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68680" y="297180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gastas POR CADA UNIDAD que produces o vendes.</a:t>
            </a:r>
            <a:endParaRPr lang="en-US" sz="14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no vendes, no lo gastas.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 prima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Empaque y etiqueta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Comisión por venta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Domicilio de cada pedido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21792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6583680" y="2011680"/>
            <a:ext cx="731520" cy="73152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875" y="2201875"/>
            <a:ext cx="351130" cy="3511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98080" y="210312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GASTO FIJO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6583680" y="297180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pagas VENDA O NO VENDA.</a:t>
            </a:r>
            <a:endParaRPr lang="en-US" sz="14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Está ahí el primero de cada mes.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Arriendo y servicios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PROPIO SUELDO (siempre va)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Sueldos de empleados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Cuotas de créditos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costeo de Café La Loma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bolsa de 500 g, paso a paso.</a:t>
            </a:r>
            <a:endParaRPr lang="en-US" sz="1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783080"/>
          <a:ext cx="6766560" cy="914400"/>
        </p:xfrm>
        <a:graphic>
          <a:graphicData uri="http://schemas.openxmlformats.org/drawingml/2006/table">
            <a:tbl>
              <a:tblPr/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Concepto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B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Valor por bolsa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Café pergamino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$12.000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Trilla y tueste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$3.000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Empaque y etiqueta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$1.800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Costo variable total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$16.800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Precio de venta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rgbClr val="1E1E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$28.000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C81B24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Margen de contribución por bolsa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rgbClr val="C81B24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$11.200  (40%)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80960" y="1783080"/>
            <a:ext cx="4023360" cy="3977640"/>
          </a:xfrm>
          <a:prstGeom prst="roundRect">
            <a:avLst>
              <a:gd name="adj" fmla="val 2759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6" name="Text 3"/>
          <p:cNvSpPr/>
          <p:nvPr/>
        </p:nvSpPr>
        <p:spPr>
          <a:xfrm>
            <a:off x="7680960" y="2286000"/>
            <a:ext cx="4023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$11.200</a:t>
            </a:r>
            <a:endParaRPr lang="en-US" sz="4600" dirty="0"/>
          </a:p>
        </p:txBody>
      </p:sp>
      <p:sp>
        <p:nvSpPr>
          <p:cNvPr id="4" name="Text 4"/>
          <p:cNvSpPr/>
          <p:nvPr/>
        </p:nvSpPr>
        <p:spPr>
          <a:xfrm>
            <a:off x="8001000" y="3291840"/>
            <a:ext cx="338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lo que cada bolsa aporta para pagar los gastos fijos y, después, dejar utilidad.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001000" y="448056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este número,</a:t>
            </a:r>
            <a:endParaRPr lang="en-US" sz="1500" dirty="0"/>
          </a:p>
          <a:p>
            <a:pPr marL="0" indent="0" algn="ctr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precio es una apuesta.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C81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1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02920" y="86868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costeo de MI producto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692640" y="502920"/>
            <a:ext cx="2011680" cy="777240"/>
          </a:xfrm>
          <a:prstGeom prst="roundRect">
            <a:avLst>
              <a:gd name="adj" fmla="val 14118"/>
            </a:avLst>
          </a:prstGeom>
          <a:solidFill>
            <a:srgbClr val="1E1E23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9692640" y="502920"/>
            <a:ext cx="2011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min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1965960"/>
            <a:ext cx="66751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Escoge tu producto o servicio principal.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Anota TODO lo que gastas por una sola unidad: materia prima, empaque, comisión, domicilio.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Súmalo: ese es tu costo variable por unidad.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Réstalo del precio: ese es tu margen de contribución.</a:t>
            </a:r>
            <a:endParaRPr lang="en-US" sz="1600" dirty="0"/>
          </a:p>
          <a:p>
            <a:pPr marL="0" indent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Compártelo con tu vecino de silla: ¿qué costo se le olvidó a él?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52360" y="1965960"/>
            <a:ext cx="4251960" cy="374904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7680960" y="21488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PARA META AI (WhatsApp)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680960" y="2514600"/>
            <a:ext cx="38404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i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“Vendo [producto] a $[precio]. Mis costos por unidad son: [lista con valores]. Calcula mi margen de contribución en pesos y en porcentaje, y dime si es sano para mi tipo de negocio.”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580644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celular: es el Ejercicio 1 de tu cuaderno de trabajo. Mismos pasos, a lápiz.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Ejercicio 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Margen de contribución: el número que manda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645920"/>
            <a:ext cx="5029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40%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502920" y="356616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margen de Café La Loma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852160" y="1783080"/>
            <a:ext cx="585216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spcAft>
                <a:spcPts val="1400"/>
              </a:spcAft>
              <a:buNone/>
            </a:pPr>
            <a:r>
              <a:rPr lang="en-US" sz="15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Margen % = (Precio − Costo variable) ÷ Precio × 100</a:t>
            </a:r>
            <a:endParaRPr lang="en-US" sz="15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de 20%: cualquier gasto fijo se come la utilidad. Revisa insumos o precio.</a:t>
            </a:r>
            <a:endParaRPr lang="en-US" sz="15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 20% y 35%: funciona, pero es justo. Sin holgura para imprevistos.</a:t>
            </a:r>
            <a:endParaRPr lang="en-US" sz="15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Más de 35%: sano. Cada venta aporta de verdad.</a:t>
            </a: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r>
              <a:rPr lang="en-US" sz="15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rangos son guía práctica: varían según el sector.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precio no se pone 'al ojo'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Tres preguntas, en este orden: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828800"/>
            <a:ext cx="685800" cy="68580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502920" y="182880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1783080"/>
            <a:ext cx="10241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¿Cuánto me cuesta?</a:t>
            </a:r>
            <a:endParaRPr lang="en-US" sz="1800" dirty="0"/>
          </a:p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costo variable + tu parte de gastos fijos. Vender por debajo de eso es pagar por trabajar.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02920" y="3200400"/>
            <a:ext cx="685800" cy="68580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502920" y="320040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463040" y="3154680"/>
            <a:ext cx="10241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¿Cuánto cobra el mercado?</a:t>
            </a:r>
            <a:endParaRPr lang="en-US" sz="1800" dirty="0"/>
          </a:p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Mira 3 competidores reales de tu municipio. Ni el más caro ni el más barato: la franja.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502920" y="4572000"/>
            <a:ext cx="685800" cy="685800"/>
          </a:xfrm>
          <a:prstGeom prst="ellipse">
            <a:avLst/>
          </a:prstGeom>
          <a:solidFill>
            <a:srgbClr val="C81B24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Text 9"/>
          <p:cNvSpPr/>
          <p:nvPr/>
        </p:nvSpPr>
        <p:spPr>
          <a:xfrm>
            <a:off x="502920" y="457200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63040" y="4526280"/>
            <a:ext cx="10241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800" b="1" dirty="0">
                <a:solidFill>
                  <a:srgbClr val="1E1E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¿Qué me diferencia?</a:t>
            </a:r>
            <a:endParaRPr lang="en-US" sz="1800" dirty="0"/>
          </a:p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tu producto tiene algo que el resto no (calidad, origen, servicio), cóbralo. La diferenciación es la única salida de la guerra del centavo.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0292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RUTA DEL EMPRENDIMIENTO 2026  ·  Cámara de Comercio del Huila · Seccional Sur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9418320" y="6510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2 · Finanzas básicas  · 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3345</Words>
  <Application>Microsoft Macintosh PowerPoint</Application>
  <PresentationFormat>Panorámica</PresentationFormat>
  <Paragraphs>358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9" baseType="lpstr"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2 · Finanzas básicas — Ruta del Emprendimiento 2026</dc:title>
  <dc:subject>PptxGenJS Presentation</dc:subject>
  <dc:creator>Cámara de Comercio del Huila · Seccional Sur</dc:creator>
  <cp:lastModifiedBy>Jorge Caicedo Pastrana</cp:lastModifiedBy>
  <cp:revision>1</cp:revision>
  <dcterms:created xsi:type="dcterms:W3CDTF">2026-08-02T22:20:26Z</dcterms:created>
  <dcterms:modified xsi:type="dcterms:W3CDTF">2026-08-02T22:34:40Z</dcterms:modified>
</cp:coreProperties>
</file>